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615A"/>
    <a:srgbClr val="5A392F"/>
    <a:srgbClr val="DB1819"/>
    <a:srgbClr val="E1615C"/>
    <a:srgbClr val="6A75A7"/>
    <a:srgbClr val="512522"/>
    <a:srgbClr val="F010F0"/>
    <a:srgbClr val="E8635C"/>
    <a:srgbClr val="FF69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23" autoAdjust="0"/>
  </p:normalViewPr>
  <p:slideViewPr>
    <p:cSldViewPr snapToGrid="0">
      <p:cViewPr>
        <p:scale>
          <a:sx n="66" d="100"/>
          <a:sy n="66" d="100"/>
        </p:scale>
        <p:origin x="329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280C6-24F4-4139-9BF0-DC0815684F1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4725" y="1243013"/>
            <a:ext cx="23209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4F031-34A6-4096-8BDE-66733E97A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73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4725" y="1243013"/>
            <a:ext cx="2320925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086F-B84A-4950-97F4-D7F47847905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864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05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16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0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591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67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20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6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94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5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761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925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D97AD-27D5-4BC2-9567-37B7ECC2F033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8243D-36A1-4335-B464-D51D60F74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91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8C2EE164-6A60-9C22-0463-40B90A3B7FA8}"/>
              </a:ext>
            </a:extLst>
          </p:cNvPr>
          <p:cNvSpPr txBox="1"/>
          <p:nvPr/>
        </p:nvSpPr>
        <p:spPr>
          <a:xfrm>
            <a:off x="91300" y="6806730"/>
            <a:ext cx="2232885" cy="1938992"/>
          </a:xfrm>
          <a:prstGeom prst="rect">
            <a:avLst/>
          </a:prstGeom>
          <a:noFill/>
          <a:ln w="28575" cap="flat" cmpd="sng" algn="ctr">
            <a:solidFill>
              <a:srgbClr val="E8635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сообщайте коды из SMS и не переходите по подозрительным ссылкам.</a:t>
            </a:r>
          </a:p>
          <a:p>
            <a:pPr algn="ctr"/>
            <a:r>
              <a:rPr lang="ru-RU" sz="1000" b="1" dirty="0"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</a:p>
          <a:p>
            <a:pPr algn="ctr"/>
            <a:r>
              <a:rPr lang="ru-RU" sz="1000" b="1" dirty="0"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 сотовой связи, сотрудники банка, МФЦ, полиции, </a:t>
            </a:r>
            <a:r>
              <a:rPr lang="ru-RU" sz="1000" b="1" dirty="0" err="1"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sz="1000" b="1" dirty="0"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налоговой службы и других ведомств (организаций) всегда звонят с официальных номеров, не используя мессенджеры (</a:t>
            </a:r>
            <a:r>
              <a:rPr lang="en-US" sz="1000" b="1" dirty="0"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sz="1000" b="1" dirty="0"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b="1" dirty="0"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1000" b="1" dirty="0"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115715" y="3953776"/>
            <a:ext cx="2948311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spcBef>
                <a:spcPts val="169"/>
              </a:spcBef>
              <a:spcAft>
                <a:spcPts val="169"/>
              </a:spcAft>
            </a:pPr>
            <a:endParaRPr lang="en-US" sz="1100" dirty="0"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Сим-карты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Банковские карты и счета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подписи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документы </a:t>
            </a:r>
          </a:p>
          <a:p>
            <a:pPr lvl="1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</a:pP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разделе документы и данные)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Биометрию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и доверенности 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архив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Связанные аккаунты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Кредитную историю</a:t>
            </a:r>
          </a:p>
          <a:p>
            <a:pPr lvl="1" algn="r">
              <a:lnSpc>
                <a:spcPct val="80000"/>
              </a:lnSpc>
              <a:spcBef>
                <a:spcPts val="169"/>
              </a:spcBef>
              <a:spcAft>
                <a:spcPts val="169"/>
              </a:spcAft>
            </a:pPr>
            <a:endParaRPr lang="ru-RU" sz="1100" dirty="0"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1209" y="939015"/>
            <a:ext cx="23022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rgbClr val="6A75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 доступ к аккаунту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4615" y="1496851"/>
            <a:ext cx="4891829" cy="44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на портале </a:t>
            </a:r>
            <a:r>
              <a:rPr lang="ru-RU" sz="1100" dirty="0" err="1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endParaRPr lang="ru-RU" sz="1100" dirty="0">
              <a:ln w="0">
                <a:noFill/>
              </a:ln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через приложение Банка	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 в МФЦ  или ином центре обслуживания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55061" y="7123903"/>
            <a:ext cx="4088458" cy="1178664"/>
          </a:xfrm>
          <a:prstGeom prst="rect">
            <a:avLst/>
          </a:prstGeom>
          <a:noFill/>
          <a:ln w="38100" cap="flat" cmpd="sng" algn="ctr">
            <a:solidFill>
              <a:srgbClr val="6A75A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100">
              <a:solidFill>
                <a:srgbClr val="60362C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97056" y="7169961"/>
            <a:ext cx="4195397" cy="1010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0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</a:t>
            </a:r>
            <a:r>
              <a:rPr lang="ru-RU" sz="1000" b="1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выдачу кредитов </a:t>
            </a:r>
            <a:r>
              <a:rPr lang="ru-RU" sz="10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через Госуслуги.</a:t>
            </a:r>
          </a:p>
          <a:p>
            <a:pPr algn="ctr">
              <a:lnSpc>
                <a:spcPct val="80000"/>
              </a:lnSpc>
            </a:pPr>
            <a:endParaRPr lang="ru-RU" sz="1000" dirty="0">
              <a:ln w="0">
                <a:noFill/>
              </a:ln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0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</a:t>
            </a:r>
            <a:r>
              <a:rPr lang="ru-RU" sz="1000" b="1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регистрационные действия с объектами недвижимости </a:t>
            </a:r>
            <a:r>
              <a:rPr lang="ru-RU" sz="10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на сайте </a:t>
            </a:r>
            <a:r>
              <a:rPr lang="ru-RU" sz="1000" dirty="0" err="1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Росреестра</a:t>
            </a:r>
            <a:r>
              <a:rPr lang="ru-RU" sz="10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лично в МФЦ.</a:t>
            </a:r>
          </a:p>
          <a:p>
            <a:pPr algn="ctr"/>
            <a:endParaRPr lang="ru-RU" sz="1000" dirty="0">
              <a:ln w="0">
                <a:noFill/>
              </a:ln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spcBef>
                <a:spcPts val="169"/>
              </a:spcBef>
            </a:pPr>
            <a:r>
              <a:rPr lang="ru-RU" sz="10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проверяйте активность в аккаунте и не совершайте </a:t>
            </a:r>
            <a:br>
              <a:rPr lang="ru-RU" sz="10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аккаунт с посторонних устройств.</a:t>
            </a:r>
          </a:p>
        </p:txBody>
      </p:sp>
      <p:pic>
        <p:nvPicPr>
          <p:cNvPr id="23" name="Рисунок 22" descr="Изображение выглядит как графическая вставка, иллюстрация, Графика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00DFE30-EBF3-D16E-331A-7636CC3BC1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312" y="6036928"/>
            <a:ext cx="1357278" cy="1357278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текст, Шрифт, снимок экрана, логотип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F9DDC89-3F46-0F3E-6CA0-F5CB360E80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5" t="-3142" r="705" b="29856"/>
          <a:stretch/>
        </p:blipFill>
        <p:spPr>
          <a:xfrm>
            <a:off x="4726465" y="9211217"/>
            <a:ext cx="1909373" cy="6278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4142" y="99482"/>
            <a:ext cx="61697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844356" algn="l"/>
              </a:tabLst>
            </a:pPr>
            <a:r>
              <a:rPr lang="ru-RU" sz="1700" b="1" u="sng" dirty="0">
                <a:solidFill>
                  <a:srgbClr val="FF0000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! МОШЕННИКИ !</a:t>
            </a:r>
            <a:r>
              <a:rPr lang="ru-RU" sz="1700" b="1" dirty="0">
                <a:solidFill>
                  <a:srgbClr val="DE615A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5A392F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ВЗЛОМАЛИ ВАШ ЛИЧНЫЙ КАБИНЕТ НА ПОРТАЛЕ «ГОСУСЛУГИ»?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82929" y="6761900"/>
            <a:ext cx="2332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rgbClr val="6A75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обезопасить себя в будущем?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2280824"/>
            <a:ext cx="4672395" cy="22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spcBef>
                <a:spcPts val="169"/>
              </a:spcBef>
              <a:spcAft>
                <a:spcPts val="169"/>
              </a:spcAft>
            </a:pPr>
            <a:r>
              <a:rPr lang="ru-RU" sz="1100" b="1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ВЫЙДИТЕ ИЗ АККАУНТА НА ВСЕХ УСТРОЙСТВАХ</a:t>
            </a:r>
            <a:endParaRPr lang="ru-RU" sz="1100" b="1" dirty="0"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794" y="2236919"/>
            <a:ext cx="4604855" cy="284385"/>
          </a:xfrm>
          <a:prstGeom prst="roundRect">
            <a:avLst>
              <a:gd name="adj" fmla="val 47321"/>
            </a:avLst>
          </a:prstGeom>
          <a:noFill/>
          <a:ln w="19050" cap="flat" cmpd="sng" algn="ctr">
            <a:solidFill>
              <a:srgbClr val="E8625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11" name="TextBox 10"/>
          <p:cNvSpPr txBox="1"/>
          <p:nvPr/>
        </p:nvSpPr>
        <p:spPr>
          <a:xfrm>
            <a:off x="3028858" y="4169486"/>
            <a:ext cx="31048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незаконном переводе денежных средств с Ваших счетов незамедлительно обратитесь в Банк.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2856561" y="4169486"/>
            <a:ext cx="3377721" cy="451826"/>
          </a:xfrm>
          <a:prstGeom prst="roundRect">
            <a:avLst>
              <a:gd name="adj" fmla="val 47321"/>
            </a:avLst>
          </a:prstGeom>
          <a:noFill/>
          <a:ln w="19050" cap="flat" cmpd="sng" algn="ctr">
            <a:solidFill>
              <a:srgbClr val="512E2C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25" name="Прямоугольник 24"/>
          <p:cNvSpPr/>
          <p:nvPr/>
        </p:nvSpPr>
        <p:spPr>
          <a:xfrm>
            <a:off x="33755" y="1196703"/>
            <a:ext cx="3174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n w="0">
                  <a:noFill/>
                </a:ln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Понадобится Ваш паспорт и СНИЛС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05338" y="6248866"/>
            <a:ext cx="5896865" cy="549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7909" lvl="1" indent="-160734">
              <a:lnSpc>
                <a:spcPct val="8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 банковские карты (при необходимости</a:t>
            </a:r>
            <a:r>
              <a:rPr lang="ru-RU" sz="1100" dirty="0" smtClean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17909" lvl="1" indent="-160734">
              <a:lnSpc>
                <a:spcPct val="8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Подайте </a:t>
            </a:r>
            <a:r>
              <a:rPr lang="ru-RU" sz="1100" b="1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в дежурную часть  отдела полиции </a:t>
            </a:r>
            <a:r>
              <a:rPr lang="ru-RU" sz="11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фактического проживания лично или онлайн, приложив скриншоты и </a:t>
            </a: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 </a:t>
            </a: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взломе</a:t>
            </a:r>
            <a:endParaRPr lang="ru-RU" sz="1100" dirty="0">
              <a:ln w="0">
                <a:noFill/>
              </a:ln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E8625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7751" flipV="1">
            <a:off x="1878800" y="5228375"/>
            <a:ext cx="946111" cy="435087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2992949" y="5486751"/>
            <a:ext cx="23356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СПИСОК БЮРО КРЕДИТНЫХ ИСТОРИЙ (БКИ)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2" t="4005" r="3717" b="3488"/>
          <a:stretch/>
        </p:blipFill>
        <p:spPr>
          <a:xfrm flipH="1">
            <a:off x="5589930" y="5579345"/>
            <a:ext cx="441006" cy="370738"/>
          </a:xfrm>
          <a:prstGeom prst="rect">
            <a:avLst/>
          </a:prstGeom>
        </p:spPr>
      </p:pic>
      <p:cxnSp>
        <p:nvCxnSpPr>
          <p:cNvPr id="30" name="Прямая со стрелкой 29"/>
          <p:cNvCxnSpPr/>
          <p:nvPr/>
        </p:nvCxnSpPr>
        <p:spPr>
          <a:xfrm>
            <a:off x="5246080" y="5721589"/>
            <a:ext cx="193662" cy="0"/>
          </a:xfrm>
          <a:prstGeom prst="straightConnector1">
            <a:avLst/>
          </a:prstGeom>
          <a:ln>
            <a:solidFill>
              <a:srgbClr val="512E2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350044" y="5601189"/>
            <a:ext cx="185162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n w="0">
                  <a:noFill/>
                </a:ln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Закажите отчет в БКИ (бесплатно 2 раза в год)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992949" y="4819822"/>
            <a:ext cx="33211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Вас взяли кредит – срочно обратитесь в Банк или </a:t>
            </a:r>
            <a:r>
              <a:rPr lang="ru-RU" sz="1100" dirty="0" err="1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микрофинансовую</a:t>
            </a:r>
            <a:r>
              <a:rPr lang="ru-RU" sz="1100" dirty="0">
                <a:ln w="0">
                  <a:noFill/>
                </a:ln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организацию и сообщите, что заявку на кредит подали мошенники!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2734186" y="4770649"/>
            <a:ext cx="3708852" cy="672846"/>
          </a:xfrm>
          <a:prstGeom prst="roundRect">
            <a:avLst>
              <a:gd name="adj" fmla="val 47321"/>
            </a:avLst>
          </a:prstGeom>
          <a:noFill/>
          <a:ln w="19050" cap="flat" cmpd="sng" algn="ctr">
            <a:solidFill>
              <a:srgbClr val="512E2C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72" name="Прямоугольник 71"/>
          <p:cNvSpPr/>
          <p:nvPr/>
        </p:nvSpPr>
        <p:spPr>
          <a:xfrm>
            <a:off x="105338" y="3589921"/>
            <a:ext cx="53593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n w="0">
                  <a:noFill/>
                </a:ln>
                <a:solidFill>
                  <a:srgbClr val="E863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необходимости зафиксируйте, после удалите /отзовите / отвяжите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45245" y="2564206"/>
            <a:ext cx="4320075" cy="1093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7909" lvl="1" indent="-160734">
              <a:lnSpc>
                <a:spcPct val="8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вход с </a:t>
            </a: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подтверждением</a:t>
            </a: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Подключите доверенный контакт</a:t>
            </a:r>
          </a:p>
          <a:p>
            <a:pPr marL="257175" lvl="1">
              <a:lnSpc>
                <a:spcPct val="80000"/>
              </a:lnSpc>
              <a:spcBef>
                <a:spcPts val="169"/>
              </a:spcBef>
              <a:spcAft>
                <a:spcPts val="169"/>
              </a:spcAft>
            </a:pP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доверенный контакт не будет иметь доступ к вашему </a:t>
            </a: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личному кабинету, но </a:t>
            </a: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попытке смены пароля ему придет </a:t>
            </a: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дополнительный код подтверждения</a:t>
            </a: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1100" dirty="0"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7909" lvl="1" indent="-160734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действия в системе </a:t>
            </a:r>
          </a:p>
          <a:p>
            <a:pPr lvl="1">
              <a:lnSpc>
                <a:spcPct val="50000"/>
              </a:lnSpc>
              <a:spcBef>
                <a:spcPts val="169"/>
              </a:spcBef>
              <a:spcAft>
                <a:spcPts val="169"/>
              </a:spcAft>
            </a:pP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(подозрительные устройства, </a:t>
            </a:r>
            <a:r>
              <a:rPr lang="ru-RU" sz="11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которых </a:t>
            </a:r>
            <a:r>
              <a:rPr lang="ru-RU" sz="11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совершен вход)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172930" y="921178"/>
            <a:ext cx="2209834" cy="261610"/>
            <a:chOff x="429338" y="-983486"/>
            <a:chExt cx="4351772" cy="515184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690584" y="-502680"/>
              <a:ext cx="4090526" cy="1524"/>
            </a:xfrm>
            <a:prstGeom prst="line">
              <a:avLst/>
            </a:prstGeom>
            <a:ln w="19050">
              <a:solidFill>
                <a:srgbClr val="6A75A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Овал 5"/>
            <p:cNvSpPr/>
            <p:nvPr/>
          </p:nvSpPr>
          <p:spPr>
            <a:xfrm>
              <a:off x="429338" y="-959730"/>
              <a:ext cx="469237" cy="469237"/>
            </a:xfrm>
            <a:prstGeom prst="ellipse">
              <a:avLst/>
            </a:prstGeom>
            <a:solidFill>
              <a:srgbClr val="6A75A7"/>
            </a:solidFill>
            <a:ln>
              <a:solidFill>
                <a:srgbClr val="6A75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8011" y="-983486"/>
              <a:ext cx="603215" cy="515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rgbClr val="DEE2E5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1</a:t>
              </a:r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411209" y="1914430"/>
            <a:ext cx="24561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rgbClr val="6A75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настройки безопасности</a:t>
            </a:r>
          </a:p>
        </p:txBody>
      </p:sp>
      <p:grpSp>
        <p:nvGrpSpPr>
          <p:cNvPr id="74" name="Группа 73"/>
          <p:cNvGrpSpPr/>
          <p:nvPr/>
        </p:nvGrpSpPr>
        <p:grpSpPr>
          <a:xfrm>
            <a:off x="172930" y="1895536"/>
            <a:ext cx="2382131" cy="261610"/>
            <a:chOff x="429338" y="-996937"/>
            <a:chExt cx="4691074" cy="515182"/>
          </a:xfrm>
        </p:grpSpPr>
        <p:cxnSp>
          <p:nvCxnSpPr>
            <p:cNvPr id="75" name="Прямая соединительная линия 74"/>
            <p:cNvCxnSpPr/>
            <p:nvPr/>
          </p:nvCxnSpPr>
          <p:spPr>
            <a:xfrm flipV="1">
              <a:off x="681705" y="-501898"/>
              <a:ext cx="4438707" cy="3247"/>
            </a:xfrm>
            <a:prstGeom prst="line">
              <a:avLst/>
            </a:prstGeom>
            <a:ln w="19050">
              <a:solidFill>
                <a:srgbClr val="6A75A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Овал 76"/>
            <p:cNvSpPr/>
            <p:nvPr/>
          </p:nvSpPr>
          <p:spPr>
            <a:xfrm>
              <a:off x="429338" y="-959730"/>
              <a:ext cx="469237" cy="469237"/>
            </a:xfrm>
            <a:prstGeom prst="ellipse">
              <a:avLst/>
            </a:prstGeom>
            <a:solidFill>
              <a:srgbClr val="6A75A7"/>
            </a:solidFill>
            <a:ln>
              <a:solidFill>
                <a:srgbClr val="6A75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72178" y="-996937"/>
              <a:ext cx="603215" cy="515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rgbClr val="DEE2E5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2</a:t>
              </a: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406851" y="3853646"/>
            <a:ext cx="24497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rgbClr val="6A75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 информацию в профиле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115715" y="3835471"/>
            <a:ext cx="2488468" cy="261610"/>
            <a:chOff x="429338" y="-981645"/>
            <a:chExt cx="4900479" cy="515182"/>
          </a:xfrm>
        </p:grpSpPr>
        <p:cxnSp>
          <p:nvCxnSpPr>
            <p:cNvPr id="81" name="Прямая соединительная линия 80"/>
            <p:cNvCxnSpPr/>
            <p:nvPr/>
          </p:nvCxnSpPr>
          <p:spPr>
            <a:xfrm>
              <a:off x="646389" y="-501866"/>
              <a:ext cx="4683428" cy="18574"/>
            </a:xfrm>
            <a:prstGeom prst="line">
              <a:avLst/>
            </a:prstGeom>
            <a:ln w="19050">
              <a:solidFill>
                <a:srgbClr val="6A75A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429338" y="-959730"/>
              <a:ext cx="469237" cy="469237"/>
            </a:xfrm>
            <a:prstGeom prst="ellipse">
              <a:avLst/>
            </a:prstGeom>
            <a:solidFill>
              <a:srgbClr val="6A75A7"/>
            </a:solidFill>
            <a:ln>
              <a:solidFill>
                <a:srgbClr val="6A75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78011" y="-981645"/>
              <a:ext cx="603215" cy="515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rgbClr val="DEE2E5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3</a:t>
              </a: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353994" y="6003047"/>
            <a:ext cx="212910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rgbClr val="6A75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Защитите себя от последствий</a:t>
            </a:r>
          </a:p>
        </p:txBody>
      </p:sp>
      <p:grpSp>
        <p:nvGrpSpPr>
          <p:cNvPr id="85" name="Группа 84"/>
          <p:cNvGrpSpPr/>
          <p:nvPr/>
        </p:nvGrpSpPr>
        <p:grpSpPr>
          <a:xfrm>
            <a:off x="115715" y="5973577"/>
            <a:ext cx="2583688" cy="261610"/>
            <a:chOff x="435822" y="-950388"/>
            <a:chExt cx="5087994" cy="515184"/>
          </a:xfrm>
        </p:grpSpPr>
        <p:cxnSp>
          <p:nvCxnSpPr>
            <p:cNvPr id="86" name="Прямая соединительная линия 85"/>
            <p:cNvCxnSpPr/>
            <p:nvPr/>
          </p:nvCxnSpPr>
          <p:spPr>
            <a:xfrm>
              <a:off x="657969" y="-481136"/>
              <a:ext cx="4865847" cy="15850"/>
            </a:xfrm>
            <a:prstGeom prst="line">
              <a:avLst/>
            </a:prstGeom>
            <a:ln w="19050">
              <a:solidFill>
                <a:srgbClr val="6A75A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Овал 86"/>
            <p:cNvSpPr/>
            <p:nvPr/>
          </p:nvSpPr>
          <p:spPr>
            <a:xfrm>
              <a:off x="435822" y="-934523"/>
              <a:ext cx="469237" cy="469237"/>
            </a:xfrm>
            <a:prstGeom prst="ellipse">
              <a:avLst/>
            </a:prstGeom>
            <a:solidFill>
              <a:srgbClr val="6A75A7"/>
            </a:solidFill>
            <a:ln>
              <a:solidFill>
                <a:srgbClr val="6A75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79906" y="-950388"/>
              <a:ext cx="603215" cy="515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rgbClr val="DEE2E5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4</a:t>
              </a:r>
            </a:p>
          </p:txBody>
        </p:sp>
      </p:grpSp>
      <p:pic>
        <p:nvPicPr>
          <p:cNvPr id="41" name="Picture 4">
            <a:extLst>
              <a:ext uri="{FF2B5EF4-FFF2-40B4-BE49-F238E27FC236}">
                <a16:creationId xmlns:a16="http://schemas.microsoft.com/office/drawing/2014/main" id="{BD8954BA-A1B9-E0EE-F354-D8623E29E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62062" y="2759301"/>
            <a:ext cx="1612118" cy="140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Скругленный прямоугольник 68"/>
          <p:cNvSpPr/>
          <p:nvPr/>
        </p:nvSpPr>
        <p:spPr>
          <a:xfrm>
            <a:off x="3691725" y="1176017"/>
            <a:ext cx="2995944" cy="866094"/>
          </a:xfrm>
          <a:prstGeom prst="roundRect">
            <a:avLst>
              <a:gd name="adj" fmla="val 47321"/>
            </a:avLst>
          </a:prstGeom>
          <a:noFill/>
          <a:ln w="19050" cap="flat" cmpd="sng" algn="ctr">
            <a:solidFill>
              <a:srgbClr val="512E2C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89" name="Прямоугольник 88"/>
          <p:cNvSpPr/>
          <p:nvPr/>
        </p:nvSpPr>
        <p:spPr>
          <a:xfrm>
            <a:off x="3715184" y="1200388"/>
            <a:ext cx="28937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Вы обнаружили, что к Вашей учётной записи на портале </a:t>
            </a:r>
            <a:r>
              <a:rPr lang="ru-RU" sz="1000" dirty="0" err="1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sz="10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получили доступ посторонние лица, необходимо незамедлительно принять меры для восстановления доступа к ней.</a:t>
            </a:r>
          </a:p>
        </p:txBody>
      </p:sp>
      <p:pic>
        <p:nvPicPr>
          <p:cNvPr id="90" name="Рисунок 89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E8625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37229" flipV="1">
            <a:off x="2591926" y="918495"/>
            <a:ext cx="1210348" cy="607534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rgbClr val="E8625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60228" flipH="1" flipV="1">
            <a:off x="2149864" y="4193191"/>
            <a:ext cx="719954" cy="356199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" t="3600" r="3689" b="3600"/>
          <a:stretch/>
        </p:blipFill>
        <p:spPr>
          <a:xfrm>
            <a:off x="2410679" y="9333366"/>
            <a:ext cx="530005" cy="529245"/>
          </a:xfrm>
          <a:prstGeom prst="rect">
            <a:avLst/>
          </a:prstGeom>
        </p:spPr>
      </p:pic>
      <p:grpSp>
        <p:nvGrpSpPr>
          <p:cNvPr id="66" name="Группа 65"/>
          <p:cNvGrpSpPr/>
          <p:nvPr/>
        </p:nvGrpSpPr>
        <p:grpSpPr>
          <a:xfrm>
            <a:off x="898922" y="8489937"/>
            <a:ext cx="5746778" cy="1374714"/>
            <a:chOff x="7100535" y="502124"/>
            <a:chExt cx="7095929" cy="1697451"/>
          </a:xfrm>
        </p:grpSpPr>
        <p:pic>
          <p:nvPicPr>
            <p:cNvPr id="67" name="Рисунок 66" descr="Изображение выглядит как шаблон, прямоугольный, пиксель&#10;&#10;Контент, сгенерированный ИИ, может содержать ошибки.">
              <a:extLst>
                <a:ext uri="{FF2B5EF4-FFF2-40B4-BE49-F238E27FC236}">
                  <a16:creationId xmlns:a16="http://schemas.microsoft.com/office/drawing/2014/main" id="{241765D8-04FA-971C-8804-2ECEDBD4C1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2" t="4670" r="4318" b="5042"/>
            <a:stretch/>
          </p:blipFill>
          <p:spPr>
            <a:xfrm>
              <a:off x="10626370" y="1567148"/>
              <a:ext cx="663346" cy="632427"/>
            </a:xfrm>
            <a:prstGeom prst="rect">
              <a:avLst/>
            </a:prstGeom>
          </p:spPr>
        </p:pic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8" t="4552" r="4876" b="5701"/>
            <a:stretch/>
          </p:blipFill>
          <p:spPr>
            <a:xfrm>
              <a:off x="13537210" y="502124"/>
              <a:ext cx="659254" cy="659253"/>
            </a:xfrm>
            <a:prstGeom prst="rect">
              <a:avLst/>
            </a:prstGeom>
          </p:spPr>
        </p:pic>
        <p:sp>
          <p:nvSpPr>
            <p:cNvPr id="73" name="Прямоугольник 72"/>
            <p:cNvSpPr/>
            <p:nvPr/>
          </p:nvSpPr>
          <p:spPr>
            <a:xfrm>
              <a:off x="8330701" y="861915"/>
              <a:ext cx="1932000" cy="6840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dirty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ЗАПРЕТ </a:t>
              </a:r>
              <a:endParaRPr lang="ru-RU" sz="10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000" dirty="0" smtClean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</a:t>
              </a:r>
              <a:r>
                <a:rPr lang="ru-RU" sz="1000" dirty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СДЕЛКИ </a:t>
              </a:r>
              <a:endParaRPr lang="ru-RU" sz="10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000" dirty="0" smtClean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НЕДВИЖИМОСТЬЮ</a:t>
              </a:r>
              <a:endParaRPr lang="ru-RU" sz="16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7100535" y="854347"/>
              <a:ext cx="1524092" cy="6840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dirty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САМОЗАПРЕТ </a:t>
              </a:r>
              <a:endParaRPr lang="ru-RU" sz="10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000" dirty="0" smtClean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</a:t>
              </a:r>
            </a:p>
            <a:p>
              <a:pPr algn="ctr"/>
              <a:r>
                <a:rPr lang="ru-RU" sz="1000" dirty="0" smtClean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00" dirty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КРЕДИТЫ </a:t>
              </a: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9784189" y="861914"/>
              <a:ext cx="2347707" cy="6840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dirty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ПОДРОБНЕЕ О БЕЗОПАСНОСТИ В ИНТЕРНЕТЕ</a:t>
              </a: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11826338" y="548754"/>
              <a:ext cx="1788707" cy="6840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rgbClr val="60362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ЦЕНТР ПРАВОВОЙ ПОМОЩИ ГРАЖДАНАМ</a:t>
              </a:r>
              <a:endParaRPr lang="ru-RU" sz="10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4" name="Рисунок 9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3038" y="1544081"/>
              <a:ext cx="679084" cy="652975"/>
            </a:xfrm>
            <a:prstGeom prst="rect">
              <a:avLst/>
            </a:prstGeom>
          </p:spPr>
        </p:pic>
      </p:grpSp>
      <p:pic>
        <p:nvPicPr>
          <p:cNvPr id="95" name="Рисунок 9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3889" r="4027" b="3889"/>
          <a:stretch/>
        </p:blipFill>
        <p:spPr>
          <a:xfrm>
            <a:off x="238158" y="9324819"/>
            <a:ext cx="536172" cy="537792"/>
          </a:xfrm>
          <a:prstGeom prst="rect">
            <a:avLst/>
          </a:prstGeom>
        </p:spPr>
      </p:pic>
      <p:sp>
        <p:nvSpPr>
          <p:cNvPr id="96" name="Прямоугольник 95"/>
          <p:cNvSpPr/>
          <p:nvPr/>
        </p:nvSpPr>
        <p:spPr>
          <a:xfrm>
            <a:off x="-117713" y="8778561"/>
            <a:ext cx="12575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САМОЗАПРЕТ </a:t>
            </a:r>
            <a:endParaRPr lang="ru-RU" sz="1000" dirty="0" smtClean="0"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</a:p>
          <a:p>
            <a:pPr algn="ctr"/>
            <a:r>
              <a:rPr lang="ru-RU" sz="1000" dirty="0" smtClean="0">
                <a:solidFill>
                  <a:srgbClr val="6036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СИМ-КАРТЫ </a:t>
            </a:r>
            <a:endParaRPr lang="ru-RU" sz="1000" dirty="0">
              <a:solidFill>
                <a:srgbClr val="6036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0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</TotalTime>
  <Words>377</Words>
  <Application>Microsoft Office PowerPoint</Application>
  <PresentationFormat>Лист A4 (210x297 мм)</PresentationFormat>
  <Paragraphs>60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Liberation Serif</vt:lpstr>
      <vt:lpstr>Segoe Print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Ямщикова Екатерина Владимировна</dc:creator>
  <cp:lastModifiedBy>Подъячева Надежда Юрьевна</cp:lastModifiedBy>
  <cp:revision>24</cp:revision>
  <cp:lastPrinted>2025-09-10T06:49:15Z</cp:lastPrinted>
  <dcterms:created xsi:type="dcterms:W3CDTF">2025-06-17T09:58:19Z</dcterms:created>
  <dcterms:modified xsi:type="dcterms:W3CDTF">2025-10-20T05:52:14Z</dcterms:modified>
</cp:coreProperties>
</file>